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90" r:id="rId3"/>
    <p:sldId id="257" r:id="rId4"/>
    <p:sldId id="258" r:id="rId5"/>
    <p:sldId id="259" r:id="rId6"/>
    <p:sldId id="291" r:id="rId7"/>
    <p:sldId id="260" r:id="rId8"/>
    <p:sldId id="261" r:id="rId9"/>
    <p:sldId id="292" r:id="rId10"/>
    <p:sldId id="289" r:id="rId11"/>
    <p:sldId id="262" r:id="rId12"/>
    <p:sldId id="278" r:id="rId13"/>
    <p:sldId id="263" r:id="rId14"/>
    <p:sldId id="264" r:id="rId15"/>
    <p:sldId id="295" r:id="rId16"/>
    <p:sldId id="267" r:id="rId17"/>
    <p:sldId id="279" r:id="rId18"/>
    <p:sldId id="266" r:id="rId19"/>
    <p:sldId id="280" r:id="rId20"/>
    <p:sldId id="268" r:id="rId21"/>
    <p:sldId id="270" r:id="rId22"/>
    <p:sldId id="281" r:id="rId23"/>
    <p:sldId id="282" r:id="rId24"/>
    <p:sldId id="296" r:id="rId25"/>
    <p:sldId id="285" r:id="rId26"/>
    <p:sldId id="272" r:id="rId27"/>
    <p:sldId id="297" r:id="rId28"/>
    <p:sldId id="274" r:id="rId29"/>
    <p:sldId id="283" r:id="rId30"/>
    <p:sldId id="275" r:id="rId31"/>
    <p:sldId id="284" r:id="rId32"/>
    <p:sldId id="276" r:id="rId33"/>
    <p:sldId id="293" r:id="rId34"/>
    <p:sldId id="298" r:id="rId35"/>
    <p:sldId id="299" r:id="rId36"/>
    <p:sldId id="28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648"/>
    <p:restoredTop sz="74541" autoAdjust="0"/>
  </p:normalViewPr>
  <p:slideViewPr>
    <p:cSldViewPr snapToGrid="0" snapToObjects="1">
      <p:cViewPr varScale="1">
        <p:scale>
          <a:sx n="65" d="100"/>
          <a:sy n="65" d="100"/>
        </p:scale>
        <p:origin x="4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721CD-5EEB-C640-8C03-CCC3D5329D10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C25FA-B3FE-764C-B139-C535B24AF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3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End-of-chapter exercises are excellent exam study material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25FA-B3FE-764C-B139-C535B24AFD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8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25FA-B3FE-764C-B139-C535B24AFD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Mechanism: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Creation, destruction, suspension, context switch, signalling, IPC, etc.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Policy: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Minor policy questions: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Who can create/destroy/suspend processes?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How many active processes can each user have?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Major policy question that we will concentrate on: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How to share resources between multiple processes?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25FA-B3FE-764C-B139-C535B24AFD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83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Mechanism: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Virtual-to-physical memory mapping, page-fault, etc.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Policy: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How to multiplex a virtual memory that is larger than the physical memory onto what is available?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How to share physical memory between multiple processes?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25FA-B3FE-764C-B139-C535B24AFD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25FA-B3FE-764C-B139-C535B24AFD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9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25FA-B3FE-764C-B139-C535B24AFD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Mechanism: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Naming, protection, operations on files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Different data structures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Policy: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When to write to disk?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How to order accesses?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Where to write on the disk?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25FA-B3FE-764C-B139-C535B24AFD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50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25FA-B3FE-764C-B139-C535B24AFD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94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surprisingly, drivers dominate the total amount of source code, accounting for over 50% of all code. The architectural-dependent code (arch) is another substantial contributor,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almost 20%. Both the file system and networking stacks account for about 7% each, though the file system used to play a much more prominent role. Memory management code is insubstantial.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5C25FA-B3FE-764C-B139-C535B24AFD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8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9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01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99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46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9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4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8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49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1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334B3-D859-5D40-831E-620C9CFDB626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03427-E3E4-8844-92AE-4E3F6B3B0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7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mputerhistory.org/timeline/software-languages/#169ebbe2ad45559efbc6eb3572055b83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ges.cs.wisc.edu/~remzi/OSTEP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xinu.cs.purdue.ed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 501</a:t>
            </a:r>
            <a:br>
              <a:rPr lang="en-US" dirty="0"/>
            </a:br>
            <a:r>
              <a:rPr lang="en-US" dirty="0"/>
              <a:t>Operating Systems Principles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9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86775" cy="4525963"/>
          </a:xfrm>
        </p:spPr>
        <p:txBody>
          <a:bodyPr>
            <a:normAutofit/>
          </a:bodyPr>
          <a:lstStyle/>
          <a:p>
            <a:r>
              <a:rPr lang="en-US" altLang="zh-CN" dirty="0"/>
              <a:t>Projects – 40%</a:t>
            </a:r>
          </a:p>
          <a:p>
            <a:pPr lvl="1"/>
            <a:r>
              <a:rPr lang="en-US" altLang="zh-CN" dirty="0"/>
              <a:t>Four </a:t>
            </a:r>
            <a:r>
              <a:rPr lang="en-US" altLang="zh-CN" dirty="0" err="1"/>
              <a:t>Xinu</a:t>
            </a:r>
            <a:r>
              <a:rPr lang="en-US" altLang="zh-CN" dirty="0"/>
              <a:t> projects, one optional project</a:t>
            </a:r>
          </a:p>
          <a:p>
            <a:r>
              <a:rPr lang="en-US" dirty="0"/>
              <a:t>Midterm - 20%</a:t>
            </a:r>
          </a:p>
          <a:p>
            <a:pPr lvl="1"/>
            <a:r>
              <a:rPr lang="en-US" altLang="zh-CN" dirty="0"/>
              <a:t>Midterm: in class Oct. 8</a:t>
            </a:r>
          </a:p>
          <a:p>
            <a:r>
              <a:rPr lang="en-US" dirty="0"/>
              <a:t>Final – 25%</a:t>
            </a:r>
            <a:endParaRPr lang="en-US" altLang="zh-CN" dirty="0"/>
          </a:p>
          <a:p>
            <a:pPr lvl="1"/>
            <a:r>
              <a:rPr lang="en-US" altLang="zh-CN" dirty="0"/>
              <a:t>Final: 6-9PM Dec. 12</a:t>
            </a:r>
          </a:p>
          <a:p>
            <a:r>
              <a:rPr lang="en-US" dirty="0"/>
              <a:t>Paper reviews, class discussion – 15%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39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85126" cy="4525963"/>
          </a:xfrm>
        </p:spPr>
        <p:txBody>
          <a:bodyPr/>
          <a:lstStyle/>
          <a:p>
            <a:r>
              <a:rPr lang="en-US" altLang="zh-CN" dirty="0"/>
              <a:t>Submit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</a:p>
          <a:p>
            <a:pPr lvl="1"/>
            <a:r>
              <a:rPr lang="en-US" altLang="zh-CN" dirty="0"/>
              <a:t>https://theory.stanford.edu/~aiken/moss/</a:t>
            </a:r>
          </a:p>
          <a:p>
            <a:r>
              <a:rPr lang="en-US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late</a:t>
            </a:r>
            <a:r>
              <a:rPr lang="zh-CN" altLang="en-US" dirty="0"/>
              <a:t> </a:t>
            </a:r>
            <a:r>
              <a:rPr lang="en-US" altLang="zh-CN" dirty="0"/>
              <a:t>submissions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21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OS</a:t>
            </a:r>
          </a:p>
        </p:txBody>
      </p:sp>
    </p:spTree>
    <p:extLst>
      <p:ext uri="{BB962C8B-B14F-4D97-AF65-F5344CB8AC3E}">
        <p14:creationId xmlns:p14="http://schemas.microsoft.com/office/powerpoint/2010/main" val="160181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happens when a program runs?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loaded from some storage medium</a:t>
            </a:r>
          </a:p>
          <a:p>
            <a:r>
              <a:rPr lang="en-US" dirty="0"/>
              <a:t>Executes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instruction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another:</a:t>
            </a:r>
          </a:p>
          <a:p>
            <a:pPr lvl="1"/>
            <a:r>
              <a:rPr lang="en-US" dirty="0"/>
              <a:t>Fetch</a:t>
            </a:r>
          </a:p>
          <a:p>
            <a:pPr lvl="1"/>
            <a:r>
              <a:rPr lang="en-US" dirty="0"/>
              <a:t>Decode</a:t>
            </a:r>
          </a:p>
          <a:p>
            <a:pPr lvl="1"/>
            <a:r>
              <a:rPr lang="en-US" dirty="0"/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29249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Operating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66263"/>
            <a:ext cx="8229600" cy="29599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OS makes it easy to run programs</a:t>
            </a:r>
          </a:p>
          <a:p>
            <a:pPr lvl="1"/>
            <a:r>
              <a:rPr lang="en-US" dirty="0"/>
              <a:t>Run many programs at once</a:t>
            </a:r>
            <a:r>
              <a:rPr lang="zh-CN" altLang="en-US" dirty="0"/>
              <a:t> </a:t>
            </a:r>
            <a:r>
              <a:rPr lang="en-US" altLang="zh-CN" dirty="0"/>
              <a:t>(seemingly)</a:t>
            </a:r>
          </a:p>
          <a:p>
            <a:pPr lvl="1"/>
            <a:r>
              <a:rPr lang="en-US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among</a:t>
            </a:r>
            <a:r>
              <a:rPr lang="zh-CN" altLang="en-US" dirty="0"/>
              <a:t> </a:t>
            </a:r>
            <a:r>
              <a:rPr lang="en-US" altLang="zh-CN" dirty="0"/>
              <a:t>programs</a:t>
            </a:r>
          </a:p>
          <a:p>
            <a:pPr lvl="1"/>
            <a:r>
              <a:rPr lang="en-US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devices, etc.</a:t>
            </a:r>
          </a:p>
          <a:p>
            <a:r>
              <a:rPr lang="en-US" altLang="zh-CN" dirty="0"/>
              <a:t>Correctly and efficiently</a:t>
            </a:r>
          </a:p>
          <a:p>
            <a:r>
              <a:rPr lang="en-US" altLang="zh-CN" dirty="0"/>
              <a:t>A virtual machine, standard library, resource manager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2284413" y="1947176"/>
            <a:ext cx="4573587" cy="0"/>
          </a:xfrm>
          <a:prstGeom prst="line">
            <a:avLst/>
          </a:prstGeom>
          <a:noFill/>
          <a:ln w="255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2284413" y="2693301"/>
            <a:ext cx="4573587" cy="0"/>
          </a:xfrm>
          <a:prstGeom prst="line">
            <a:avLst/>
          </a:prstGeom>
          <a:noFill/>
          <a:ln w="255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844925" y="2774263"/>
            <a:ext cx="1388494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>
                <a:latin typeface="+mn-lt"/>
              </a:rPr>
              <a:t>hardware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319463" y="2066238"/>
            <a:ext cx="2344134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 dirty="0">
                <a:latin typeface="+mn-lt"/>
              </a:rPr>
              <a:t>operating system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309938" y="1324876"/>
            <a:ext cx="2366376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 dirty="0">
                <a:latin typeface="+mn-lt"/>
              </a:rPr>
              <a:t>application (user)</a:t>
            </a:r>
          </a:p>
        </p:txBody>
      </p:sp>
    </p:spTree>
    <p:extLst>
      <p:ext uri="{BB962C8B-B14F-4D97-AF65-F5344CB8AC3E}">
        <p14:creationId xmlns:p14="http://schemas.microsoft.com/office/powerpoint/2010/main" val="337395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CECE-5E4E-AD49-A444-FF8FE8D5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3CA5D3-51E6-B14D-B0A3-0051A690D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4769" y="597324"/>
            <a:ext cx="6899071" cy="54157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E0FB4-04D8-DB40-8C0B-19951DF63918}"/>
              </a:ext>
            </a:extLst>
          </p:cNvPr>
          <p:cNvSpPr txBox="1"/>
          <p:nvPr/>
        </p:nvSpPr>
        <p:spPr>
          <a:xfrm>
            <a:off x="3433584" y="6047467"/>
            <a:ext cx="5694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https://www.computerhistory.org/timeline/software-languages/#169ebbe2ad45559efbc6eb3572055b83</a:t>
            </a:r>
            <a:endParaRPr lang="en-US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B2BE7C-9DCD-0F4A-881D-2366E3B70B2F}"/>
              </a:ext>
            </a:extLst>
          </p:cNvPr>
          <p:cNvSpPr/>
          <p:nvPr/>
        </p:nvSpPr>
        <p:spPr>
          <a:xfrm>
            <a:off x="784104" y="6076010"/>
            <a:ext cx="5496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Fernando </a:t>
            </a:r>
            <a:r>
              <a:rPr lang="en-US" dirty="0" err="1"/>
              <a:t>Corbato</a:t>
            </a:r>
            <a:r>
              <a:rPr lang="en-US" dirty="0"/>
              <a:t>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=Q07PhW5sCEk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11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973465"/>
          </a:xfrm>
        </p:spPr>
        <p:txBody>
          <a:bodyPr>
            <a:normAutofit/>
          </a:bodyPr>
          <a:lstStyle/>
          <a:p>
            <a:r>
              <a:rPr lang="en-US" dirty="0"/>
              <a:t>The illusion of many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CPUs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----</a:t>
            </a:r>
            <a:r>
              <a:rPr lang="en-US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85391"/>
            <a:ext cx="8229600" cy="3740772"/>
          </a:xfrm>
        </p:spPr>
        <p:txBody>
          <a:bodyPr>
            <a:normAutofit/>
          </a:bodyPr>
          <a:lstStyle/>
          <a:p>
            <a:r>
              <a:rPr lang="en-US" dirty="0"/>
              <a:t>To OS, only</a:t>
            </a:r>
            <a:r>
              <a:rPr lang="zh-CN" altLang="en-US" dirty="0"/>
              <a:t> </a:t>
            </a:r>
            <a:r>
              <a:rPr lang="en-US" altLang="zh-CN" dirty="0"/>
              <a:t>limited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CPUs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running program thinks it owns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949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Abstraction: Processes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945421" y="1711325"/>
            <a:ext cx="7253159" cy="452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buSzPct val="100000"/>
            </a:pPr>
            <a:r>
              <a:rPr lang="en-GB" sz="3200" b="1" dirty="0">
                <a:latin typeface="+mn-lt"/>
              </a:rPr>
              <a:t>   A process is a system abstraction:</a:t>
            </a:r>
          </a:p>
          <a:p>
            <a:pPr algn="ctr">
              <a:buSzPct val="100000"/>
            </a:pPr>
            <a:r>
              <a:rPr lang="en-GB" sz="3200" dirty="0">
                <a:latin typeface="+mn-lt"/>
              </a:rPr>
              <a:t>illusion of being the only job in the system</a:t>
            </a:r>
          </a:p>
          <a:p>
            <a:pPr algn="ctr">
              <a:buSzPct val="100000"/>
            </a:pPr>
            <a:endParaRPr lang="en-GB" sz="3200" b="1" dirty="0">
              <a:latin typeface="+mn-lt"/>
            </a:endParaRPr>
          </a:p>
          <a:p>
            <a:pPr algn="ctr">
              <a:buSzPct val="100000"/>
            </a:pPr>
            <a:endParaRPr lang="en-GB" sz="3200" b="1" dirty="0">
              <a:latin typeface="+mn-lt"/>
            </a:endParaRPr>
          </a:p>
          <a:p>
            <a:pPr algn="ctr">
              <a:buSzPct val="100000"/>
            </a:pPr>
            <a:endParaRPr lang="en-GB" sz="3200" b="1" dirty="0">
              <a:latin typeface="+mn-lt"/>
            </a:endParaRPr>
          </a:p>
          <a:p>
            <a:pPr algn="ctr">
              <a:buSzPct val="100000"/>
            </a:pPr>
            <a:endParaRPr lang="en-GB" sz="3200" b="1" dirty="0">
              <a:latin typeface="+mn-lt"/>
            </a:endParaRPr>
          </a:p>
          <a:p>
            <a:pPr algn="ctr">
              <a:buSzPct val="100000"/>
            </a:pPr>
            <a:endParaRPr lang="en-GB" sz="3200" b="1" dirty="0">
              <a:latin typeface="+mn-lt"/>
            </a:endParaRPr>
          </a:p>
          <a:p>
            <a:pPr algn="ctr">
              <a:buSzPct val="100000"/>
            </a:pPr>
            <a:endParaRPr lang="en-GB" sz="3200" b="1" dirty="0">
              <a:latin typeface="+mn-lt"/>
            </a:endParaRPr>
          </a:p>
          <a:p>
            <a:pPr lvl="0" algn="ctr">
              <a:buSzPct val="100000"/>
              <a:tabLst/>
            </a:pPr>
            <a:r>
              <a:rPr lang="en-GB" sz="2800" dirty="0">
                <a:solidFill>
                  <a:prstClr val="black"/>
                </a:solidFill>
                <a:latin typeface="Calibri"/>
                <a:ea typeface="+mn-ea"/>
              </a:rPr>
              <a:t> Mechanism? Policy?</a:t>
            </a:r>
            <a:r>
              <a:rPr lang="en-GB" sz="3200" b="1" dirty="0">
                <a:latin typeface="+mn-lt"/>
              </a:rPr>
              <a:t> </a:t>
            </a:r>
            <a:r>
              <a:rPr lang="en-GB" sz="3200" dirty="0">
                <a:latin typeface="+mn-lt"/>
              </a:rPr>
              <a:t>	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649287" y="3148012"/>
            <a:ext cx="7804150" cy="1885949"/>
            <a:chOff x="409" y="1983"/>
            <a:chExt cx="4916" cy="1188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413" y="2333"/>
              <a:ext cx="2879" cy="0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411" y="2803"/>
              <a:ext cx="2879" cy="0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442" y="2882"/>
              <a:ext cx="237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buSzPct val="100000"/>
              </a:pPr>
              <a:r>
                <a:rPr lang="en-GB" dirty="0">
                  <a:latin typeface="+mn-lt"/>
                </a:rPr>
                <a:t>hardware:	      </a:t>
              </a:r>
              <a:r>
                <a:rPr lang="en-GB" i="1" dirty="0">
                  <a:latin typeface="+mn-lt"/>
                </a:rPr>
                <a:t>computer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13" y="2395"/>
              <a:ext cx="219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buSzPct val="100000"/>
              </a:pPr>
              <a:r>
                <a:rPr lang="en-GB" dirty="0">
                  <a:latin typeface="+mn-lt"/>
                </a:rPr>
                <a:t>operating system: </a:t>
              </a:r>
              <a:r>
                <a:rPr lang="en-GB" i="1" dirty="0">
                  <a:latin typeface="+mn-lt"/>
                </a:rPr>
                <a:t>process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409" y="1983"/>
              <a:ext cx="2442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buSzPct val="100000"/>
              </a:pPr>
              <a:r>
                <a:rPr lang="en-GB" dirty="0">
                  <a:latin typeface="+mn-lt"/>
                </a:rPr>
                <a:t>user:	                   </a:t>
              </a:r>
              <a:r>
                <a:rPr lang="en-GB" i="1" dirty="0">
                  <a:latin typeface="+mn-lt"/>
                </a:rPr>
                <a:t>application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3530" y="2076"/>
              <a:ext cx="1795" cy="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buSzPct val="100000"/>
              </a:pPr>
              <a:r>
                <a:rPr lang="en-GB" dirty="0">
                  <a:latin typeface="+mn-lt"/>
                </a:rPr>
                <a:t>create, kill processes,</a:t>
              </a:r>
            </a:p>
            <a:p>
              <a:pPr>
                <a:buSzPct val="100000"/>
              </a:pPr>
              <a:r>
                <a:rPr lang="en-GB" dirty="0">
                  <a:latin typeface="+mn-lt"/>
                </a:rPr>
                <a:t>inter-process comm.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563" y="2648"/>
              <a:ext cx="166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360" tIns="44280" rIns="90360" bIns="4428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buSzPct val="100000"/>
              </a:pPr>
              <a:r>
                <a:rPr lang="en-GB" dirty="0">
                  <a:latin typeface="+mn-lt"/>
                </a:rPr>
                <a:t>multiplex resources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31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0384"/>
            <a:ext cx="8229600" cy="57657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/>
              <a:t>int</a:t>
            </a:r>
            <a:r>
              <a:rPr lang="en-US" sz="2800" dirty="0"/>
              <a:t> main(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argc</a:t>
            </a:r>
            <a:r>
              <a:rPr lang="en-US" sz="2800" dirty="0"/>
              <a:t>, char *</a:t>
            </a:r>
            <a:r>
              <a:rPr lang="en-US" sz="2800" dirty="0" err="1"/>
              <a:t>argv</a:t>
            </a:r>
            <a:r>
              <a:rPr lang="en-US" sz="2800" dirty="0"/>
              <a:t>[])</a:t>
            </a:r>
            <a:r>
              <a:rPr lang="zh-CN" altLang="en-US" sz="2800" dirty="0"/>
              <a:t> </a:t>
            </a:r>
            <a:r>
              <a:rPr lang="en-US" sz="2800" dirty="0"/>
              <a:t>{</a:t>
            </a:r>
          </a:p>
          <a:p>
            <a:pPr marL="0" indent="0">
              <a:buNone/>
            </a:pPr>
            <a:r>
              <a:rPr lang="en-US" sz="2800" dirty="0"/>
              <a:t>    if (</a:t>
            </a:r>
            <a:r>
              <a:rPr lang="en-US" sz="2800" dirty="0" err="1"/>
              <a:t>argc</a:t>
            </a:r>
            <a:r>
              <a:rPr lang="en-US" sz="2800" dirty="0"/>
              <a:t> != 2) {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fprintf</a:t>
            </a:r>
            <a:r>
              <a:rPr lang="en-US" sz="2800" dirty="0"/>
              <a:t>(</a:t>
            </a:r>
            <a:r>
              <a:rPr lang="en-US" sz="2800" dirty="0" err="1"/>
              <a:t>stderr</a:t>
            </a:r>
            <a:r>
              <a:rPr lang="en-US" sz="2800" dirty="0"/>
              <a:t>, "usage: </a:t>
            </a:r>
            <a:r>
              <a:rPr lang="en-US" sz="2800" dirty="0" err="1"/>
              <a:t>cpu</a:t>
            </a:r>
            <a:r>
              <a:rPr lang="en-US" sz="2800" dirty="0"/>
              <a:t> &lt;string&gt;\n");</a:t>
            </a:r>
          </a:p>
          <a:p>
            <a:pPr marL="0" indent="0">
              <a:buNone/>
            </a:pPr>
            <a:r>
              <a:rPr lang="en-US" sz="2800" dirty="0"/>
              <a:t>	exit(1);</a:t>
            </a:r>
          </a:p>
          <a:p>
            <a:pPr marL="0" indent="0">
              <a:buNone/>
            </a:pPr>
            <a:r>
              <a:rPr lang="en-US" sz="2800" dirty="0"/>
              <a:t>    }</a:t>
            </a:r>
          </a:p>
          <a:p>
            <a:pPr marL="0" indent="0">
              <a:buNone/>
            </a:pPr>
            <a:r>
              <a:rPr lang="en-US" sz="2800" dirty="0"/>
              <a:t>    char *</a:t>
            </a:r>
            <a:r>
              <a:rPr lang="en-US" sz="2800" dirty="0" err="1"/>
              <a:t>str</a:t>
            </a:r>
            <a:r>
              <a:rPr lang="en-US" sz="2800" dirty="0"/>
              <a:t> = </a:t>
            </a:r>
            <a:r>
              <a:rPr lang="en-US" sz="2800" dirty="0" err="1"/>
              <a:t>argv</a:t>
            </a:r>
            <a:r>
              <a:rPr lang="en-US" sz="2800" dirty="0"/>
              <a:t>[1];</a:t>
            </a:r>
          </a:p>
          <a:p>
            <a:pPr marL="0" indent="0">
              <a:buNone/>
            </a:pPr>
            <a:r>
              <a:rPr lang="en-US" sz="2800" dirty="0"/>
              <a:t>    while (1) {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printf</a:t>
            </a:r>
            <a:r>
              <a:rPr lang="en-US" sz="2800" dirty="0"/>
              <a:t>("%s\n", </a:t>
            </a:r>
            <a:r>
              <a:rPr lang="en-US" sz="2800" dirty="0" err="1"/>
              <a:t>str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/>
              <a:t>	Spin(1);</a:t>
            </a:r>
          </a:p>
          <a:p>
            <a:pPr marL="0" indent="0">
              <a:buNone/>
            </a:pPr>
            <a:r>
              <a:rPr lang="en-US" sz="2800" dirty="0"/>
              <a:t>    }</a:t>
            </a:r>
          </a:p>
          <a:p>
            <a:pPr marL="0" indent="0">
              <a:buNone/>
            </a:pPr>
            <a:r>
              <a:rPr lang="en-US" sz="2800" dirty="0"/>
              <a:t>    return 0;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0383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Mechanism: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Creation, destruction, suspension, context switch, signalling, IPC, etc.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Policy: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Minor policy questions: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Who can create/destroy/suspend processes?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How many active processes can each user have?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Major policy question that we will concentrate on: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How to share resources between multiple processes?</a:t>
            </a:r>
          </a:p>
        </p:txBody>
      </p:sp>
    </p:spTree>
    <p:extLst>
      <p:ext uri="{BB962C8B-B14F-4D97-AF65-F5344CB8AC3E}">
        <p14:creationId xmlns:p14="http://schemas.microsoft.com/office/powerpoint/2010/main" val="2745684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36BC-6E8F-684B-9DFB-2237E5EA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Instructor: Patrick Morrison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2614-F229-E044-B1C9-856A203AE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pjmorris@ncsu.edu</a:t>
            </a:r>
            <a:r>
              <a:rPr lang="en-US" dirty="0"/>
              <a:t> </a:t>
            </a:r>
          </a:p>
          <a:p>
            <a:r>
              <a:rPr lang="en-US" dirty="0"/>
              <a:t>Office hours: Tue 4-5:45, EB2 2303C</a:t>
            </a:r>
          </a:p>
          <a:p>
            <a:r>
              <a:rPr lang="en-US" dirty="0"/>
              <a:t>DevOps and Project Management at IBM</a:t>
            </a:r>
          </a:p>
          <a:p>
            <a:r>
              <a:rPr lang="en-US" dirty="0"/>
              <a:t>NCSU PhD in 2017, “A Security Practices Evaluation Framework”</a:t>
            </a:r>
          </a:p>
          <a:p>
            <a:r>
              <a:rPr lang="en-US" dirty="0"/>
              <a:t>Career as a software developer…</a:t>
            </a:r>
          </a:p>
          <a:p>
            <a:pPr lvl="1"/>
            <a:r>
              <a:rPr lang="en-US" dirty="0"/>
              <a:t>Unix device drivers</a:t>
            </a:r>
          </a:p>
          <a:p>
            <a:pPr lvl="1"/>
            <a:r>
              <a:rPr lang="en-US" dirty="0"/>
              <a:t>Corporate applications in C, C++, Visual Basic, C#</a:t>
            </a:r>
          </a:p>
          <a:p>
            <a:pPr lvl="1"/>
            <a:r>
              <a:rPr lang="en-US" dirty="0"/>
              <a:t>SQL database design and support</a:t>
            </a:r>
          </a:p>
          <a:p>
            <a:pPr lvl="1"/>
            <a:r>
              <a:rPr lang="en-US" dirty="0"/>
              <a:t>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95250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613"/>
            <a:ext cx="8229600" cy="57657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/>
              <a:t>int</a:t>
            </a:r>
            <a:r>
              <a:rPr lang="zh-CN" altLang="en-US" sz="2400" dirty="0"/>
              <a:t> </a:t>
            </a:r>
            <a:r>
              <a:rPr lang="en-US" sz="2400" dirty="0"/>
              <a:t>main(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argc</a:t>
            </a:r>
            <a:r>
              <a:rPr lang="en-US" sz="2400" dirty="0"/>
              <a:t>, char *</a:t>
            </a:r>
            <a:r>
              <a:rPr lang="en-US" sz="2400" dirty="0" err="1"/>
              <a:t>argv</a:t>
            </a:r>
            <a:r>
              <a:rPr lang="en-US" sz="2400" dirty="0"/>
              <a:t>[])</a:t>
            </a:r>
            <a:r>
              <a:rPr lang="zh-CN" altLang="en-US" sz="2400" dirty="0"/>
              <a:t> </a:t>
            </a:r>
            <a:r>
              <a:rPr lang="en-US" sz="2400" dirty="0"/>
              <a:t>{</a:t>
            </a:r>
          </a:p>
          <a:p>
            <a:pPr marL="0" indent="0">
              <a:buNone/>
            </a:pPr>
            <a:r>
              <a:rPr lang="en-US" sz="2400" dirty="0"/>
              <a:t>	if (</a:t>
            </a:r>
            <a:r>
              <a:rPr lang="en-US" sz="2400" dirty="0" err="1"/>
              <a:t>argc</a:t>
            </a:r>
            <a:r>
              <a:rPr lang="en-US" sz="2400" dirty="0"/>
              <a:t> != 2)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altLang="zh-CN" sz="2400" dirty="0"/>
              <a:t>…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*p = </a:t>
            </a:r>
            <a:r>
              <a:rPr lang="en-US" sz="2400" dirty="0" err="1"/>
              <a:t>malloc</a:t>
            </a:r>
            <a:r>
              <a:rPr lang="en-US" sz="2400" dirty="0"/>
              <a:t>(</a:t>
            </a:r>
            <a:r>
              <a:rPr lang="en-US" sz="2400" dirty="0" err="1"/>
              <a:t>sizeof</a:t>
            </a:r>
            <a:r>
              <a:rPr lang="en-US" sz="2400" dirty="0"/>
              <a:t>(</a:t>
            </a:r>
            <a:r>
              <a:rPr lang="en-US" sz="2400" dirty="0" err="1"/>
              <a:t>int</a:t>
            </a:r>
            <a:r>
              <a:rPr lang="en-US" sz="2400" dirty="0"/>
              <a:t>))</a:t>
            </a:r>
            <a:r>
              <a:rPr lang="en-US" altLang="zh-CN" sz="2400" dirty="0"/>
              <a:t>;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assert(p != NULL);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("(</a:t>
            </a:r>
            <a:r>
              <a:rPr lang="en-US" sz="2400" dirty="0" err="1"/>
              <a:t>pid</a:t>
            </a:r>
            <a:r>
              <a:rPr lang="en-US" sz="2400" dirty="0"/>
              <a:t>:%d) </a:t>
            </a:r>
            <a:r>
              <a:rPr lang="en-US" sz="2400" dirty="0" err="1"/>
              <a:t>addr</a:t>
            </a:r>
            <a:r>
              <a:rPr lang="en-US" sz="2400" dirty="0"/>
              <a:t> of p:        %</a:t>
            </a:r>
            <a:r>
              <a:rPr lang="en-US" sz="2400" dirty="0" err="1"/>
              <a:t>llx</a:t>
            </a:r>
            <a:r>
              <a:rPr lang="en-US" sz="2400" dirty="0"/>
              <a:t>\n", </a:t>
            </a:r>
            <a:r>
              <a:rPr lang="en-US" altLang="zh-CN" sz="2400" dirty="0"/>
              <a:t>…</a:t>
            </a:r>
            <a:r>
              <a:rPr lang="en-US" sz="2400" dirty="0"/>
              <a:t>);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("(</a:t>
            </a:r>
            <a:r>
              <a:rPr lang="en-US" sz="2400" dirty="0" err="1"/>
              <a:t>pid</a:t>
            </a:r>
            <a:r>
              <a:rPr lang="en-US" sz="2400" dirty="0"/>
              <a:t>:%d) </a:t>
            </a:r>
            <a:r>
              <a:rPr lang="en-US" sz="2400" dirty="0" err="1"/>
              <a:t>addr</a:t>
            </a:r>
            <a:r>
              <a:rPr lang="en-US" sz="2400" dirty="0"/>
              <a:t> stored in p: %</a:t>
            </a:r>
            <a:r>
              <a:rPr lang="en-US" sz="2400" dirty="0" err="1"/>
              <a:t>llx</a:t>
            </a:r>
            <a:r>
              <a:rPr lang="en-US" sz="2400" dirty="0"/>
              <a:t>\n", </a:t>
            </a:r>
            <a:r>
              <a:rPr lang="en-US" altLang="zh-CN" sz="2400" dirty="0"/>
              <a:t>…</a:t>
            </a:r>
            <a:r>
              <a:rPr lang="en-US" sz="2400" dirty="0"/>
              <a:t>);</a:t>
            </a:r>
          </a:p>
          <a:p>
            <a:pPr marL="0" indent="0">
              <a:buNone/>
            </a:pPr>
            <a:r>
              <a:rPr lang="en-US" sz="2400" dirty="0"/>
              <a:t>	*p = </a:t>
            </a:r>
            <a:r>
              <a:rPr lang="en-US" sz="2400" dirty="0" err="1"/>
              <a:t>atoi</a:t>
            </a:r>
            <a:r>
              <a:rPr lang="en-US" sz="2400" dirty="0"/>
              <a:t>(</a:t>
            </a:r>
            <a:r>
              <a:rPr lang="en-US" sz="2400" dirty="0" err="1"/>
              <a:t>argv</a:t>
            </a:r>
            <a:r>
              <a:rPr lang="en-US" sz="2400" dirty="0"/>
              <a:t>[1]); </a:t>
            </a:r>
          </a:p>
          <a:p>
            <a:pPr marL="0" indent="0">
              <a:buNone/>
            </a:pPr>
            <a:r>
              <a:rPr lang="en-US" sz="2400" dirty="0"/>
              <a:t>	while (1) {</a:t>
            </a:r>
          </a:p>
          <a:p>
            <a:pPr marL="0" indent="0">
              <a:buNone/>
            </a:pPr>
            <a:r>
              <a:rPr lang="en-US" sz="2400" dirty="0"/>
              <a:t>		Spin(1);</a:t>
            </a:r>
          </a:p>
          <a:p>
            <a:pPr marL="0" indent="0">
              <a:buNone/>
            </a:pPr>
            <a:r>
              <a:rPr lang="en-US" sz="2400" dirty="0"/>
              <a:t>		*p = *p + 1;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 err="1"/>
              <a:t>printf</a:t>
            </a:r>
            <a:r>
              <a:rPr lang="en-US" sz="2400" dirty="0"/>
              <a:t>("(</a:t>
            </a:r>
            <a:r>
              <a:rPr lang="en-US" sz="2400" dirty="0" err="1"/>
              <a:t>pid</a:t>
            </a:r>
            <a:r>
              <a:rPr lang="en-US" sz="2400" dirty="0"/>
              <a:t>:%d) value of p: %d\n", </a:t>
            </a:r>
            <a:r>
              <a:rPr lang="en-US" sz="2400" dirty="0" err="1"/>
              <a:t>getpid</a:t>
            </a:r>
            <a:r>
              <a:rPr lang="en-US" sz="2400" dirty="0"/>
              <a:t>(), *p);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r>
              <a:rPr lang="en-US" sz="2400" dirty="0"/>
              <a:t>    return 0;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7847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973465"/>
          </a:xfrm>
        </p:spPr>
        <p:txBody>
          <a:bodyPr>
            <a:normAutofit fontScale="90000"/>
          </a:bodyPr>
          <a:lstStyle/>
          <a:p>
            <a:r>
              <a:rPr lang="en-US" dirty="0"/>
              <a:t>The illusion of private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zh-CN" altLang="en-US" dirty="0"/>
              <a:t>      </a:t>
            </a:r>
            <a:r>
              <a:rPr lang="en-US" altLang="zh-CN" dirty="0"/>
              <a:t>----</a:t>
            </a:r>
            <a:r>
              <a:rPr lang="en-US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85391"/>
            <a:ext cx="8229600" cy="3740772"/>
          </a:xfrm>
        </p:spPr>
        <p:txBody>
          <a:bodyPr/>
          <a:lstStyle/>
          <a:p>
            <a:r>
              <a:rPr lang="en-US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OS,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hysical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</a:p>
          <a:p>
            <a:endParaRPr lang="en-US" b="1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running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thinks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04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Abstraction: Virtual memory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1389341"/>
            <a:ext cx="8360387" cy="452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buSzPct val="100000"/>
            </a:pPr>
            <a:r>
              <a:rPr lang="en-GB" sz="3200" b="1" dirty="0">
                <a:latin typeface="Arial" charset="0"/>
              </a:rPr>
              <a:t> Virtual memory is a memory abstraction: </a:t>
            </a:r>
            <a:r>
              <a:rPr lang="en-GB" sz="3200" dirty="0">
                <a:latin typeface="Arial" charset="0"/>
              </a:rPr>
              <a:t>illusion of large contiguous memory, often more memory than physically available</a:t>
            </a:r>
            <a:r>
              <a:rPr lang="en-GB" sz="3200" b="1" dirty="0">
                <a:latin typeface="Arial" charset="0"/>
              </a:rPr>
              <a:t> </a:t>
            </a:r>
            <a:r>
              <a:rPr lang="en-GB" sz="3200" dirty="0">
                <a:latin typeface="Arial" charset="0"/>
              </a:rPr>
              <a:t>	</a:t>
            </a:r>
          </a:p>
          <a:p>
            <a:pPr algn="ctr">
              <a:buSzPct val="100000"/>
            </a:pPr>
            <a:endParaRPr lang="en-GB" sz="3200" dirty="0">
              <a:latin typeface="Arial" charset="0"/>
            </a:endParaRPr>
          </a:p>
          <a:p>
            <a:pPr algn="ctr">
              <a:buSzPct val="100000"/>
            </a:pPr>
            <a:endParaRPr lang="en-GB" sz="3200" dirty="0">
              <a:latin typeface="Arial" charset="0"/>
            </a:endParaRPr>
          </a:p>
          <a:p>
            <a:pPr algn="ctr">
              <a:buSzPct val="100000"/>
            </a:pPr>
            <a:endParaRPr lang="en-GB" sz="3200" dirty="0">
              <a:latin typeface="Arial" charset="0"/>
            </a:endParaRPr>
          </a:p>
          <a:p>
            <a:pPr algn="ctr">
              <a:buSzPct val="100000"/>
            </a:pPr>
            <a:endParaRPr lang="en-GB" sz="3200" dirty="0">
              <a:latin typeface="Arial" charset="0"/>
            </a:endParaRPr>
          </a:p>
          <a:p>
            <a:pPr algn="ctr">
              <a:buSzPct val="100000"/>
            </a:pPr>
            <a:endParaRPr lang="en-GB" sz="3200" dirty="0">
              <a:latin typeface="Arial" charset="0"/>
            </a:endParaRPr>
          </a:p>
          <a:p>
            <a:pPr algn="ctr">
              <a:buSzPct val="100000"/>
            </a:pPr>
            <a:r>
              <a:rPr lang="en-GB" sz="2800" dirty="0">
                <a:solidFill>
                  <a:prstClr val="black"/>
                </a:solidFill>
                <a:latin typeface="Calibri"/>
                <a:ea typeface="+mn-ea"/>
              </a:rPr>
              <a:t> Mechanism? Policy?</a:t>
            </a:r>
            <a:endParaRPr lang="en-GB" sz="3200" dirty="0">
              <a:latin typeface="+mn-lt"/>
            </a:endParaRPr>
          </a:p>
        </p:txBody>
      </p:sp>
      <p:sp>
        <p:nvSpPr>
          <p:cNvPr id="13" name="Line 2"/>
          <p:cNvSpPr>
            <a:spLocks noChangeShapeType="1"/>
          </p:cNvSpPr>
          <p:nvPr/>
        </p:nvSpPr>
        <p:spPr bwMode="auto">
          <a:xfrm>
            <a:off x="731838" y="3856038"/>
            <a:ext cx="4573587" cy="0"/>
          </a:xfrm>
          <a:prstGeom prst="line">
            <a:avLst/>
          </a:prstGeom>
          <a:noFill/>
          <a:ln w="255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3"/>
          <p:cNvSpPr>
            <a:spLocks noChangeShapeType="1"/>
          </p:cNvSpPr>
          <p:nvPr/>
        </p:nvSpPr>
        <p:spPr bwMode="auto">
          <a:xfrm>
            <a:off x="728663" y="4602163"/>
            <a:ext cx="4573587" cy="0"/>
          </a:xfrm>
          <a:prstGeom prst="line">
            <a:avLst/>
          </a:prstGeom>
          <a:noFill/>
          <a:ln w="255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818306" y="4727575"/>
            <a:ext cx="4681300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 dirty="0">
                <a:latin typeface="+mn-lt"/>
              </a:rPr>
              <a:t>hardware:	       </a:t>
            </a:r>
            <a:r>
              <a:rPr lang="en-GB" i="1" dirty="0">
                <a:latin typeface="+mn-lt"/>
              </a:rPr>
              <a:t>physical memory</a:t>
            </a: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772268" y="3954463"/>
            <a:ext cx="4463241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>
                <a:latin typeface="+mn-lt"/>
              </a:rPr>
              <a:t>operating system: </a:t>
            </a:r>
            <a:r>
              <a:rPr lang="en-GB" i="1">
                <a:latin typeface="+mn-lt"/>
              </a:rPr>
              <a:t>virtual memory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765918" y="3300413"/>
            <a:ext cx="4392459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 dirty="0">
                <a:latin typeface="+mn-lt"/>
              </a:rPr>
              <a:t>application:	        </a:t>
            </a:r>
            <a:r>
              <a:rPr lang="en-GB" i="1" dirty="0">
                <a:latin typeface="+mn-lt"/>
              </a:rPr>
              <a:t>address space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5873750" y="3614738"/>
            <a:ext cx="2297397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>
                <a:latin typeface="+mn-lt"/>
              </a:rPr>
              <a:t>virtual addresses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5848350" y="4356100"/>
            <a:ext cx="2499525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>
                <a:latin typeface="+mn-lt"/>
              </a:rPr>
              <a:t>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343133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Mechanism: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Virtual-to-physical memory mapping, page-fault, etc.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Policy: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How to multiplex a virtual memory that is larger than the physical memory onto what is available?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How to share physical memory between multiple processes?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407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3F891-B595-8544-B484-4DF3067DFCEC}"/>
              </a:ext>
            </a:extLst>
          </p:cNvPr>
          <p:cNvSpPr txBox="1"/>
          <p:nvPr/>
        </p:nvSpPr>
        <p:spPr>
          <a:xfrm>
            <a:off x="278969" y="6214820"/>
            <a:ext cx="5921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Dijkstra: By Andreas F. Borchert, CC BY-SA 4.0,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=14942745</a:t>
            </a:r>
          </a:p>
          <a:p>
            <a:r>
              <a:rPr lang="en-US" sz="1000" dirty="0"/>
              <a:t>Hoare: http://</a:t>
            </a:r>
            <a:r>
              <a:rPr lang="en-US" sz="1000" dirty="0" err="1"/>
              <a:t>homepages.cs.ncl.ac.uk</a:t>
            </a:r>
            <a:r>
              <a:rPr lang="en-US" sz="1000" dirty="0"/>
              <a:t>/</a:t>
            </a:r>
            <a:r>
              <a:rPr lang="en-US" sz="1000" dirty="0" err="1"/>
              <a:t>brian.randell</a:t>
            </a:r>
            <a:r>
              <a:rPr lang="en-US" sz="1000" dirty="0"/>
              <a:t>/NATO/N1969/</a:t>
            </a:r>
            <a:r>
              <a:rPr lang="en-US" sz="1000" dirty="0" err="1"/>
              <a:t>HOARE.html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D34836-3EF6-D24A-AD7D-3CD122D76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874" y="729516"/>
            <a:ext cx="5603049" cy="4918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1FA5C-A820-C442-B38D-23E52C365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9" y="974040"/>
            <a:ext cx="2551713" cy="17470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DBB6D0-3604-CF48-B7E5-61CA22BD5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61" y="3429000"/>
            <a:ext cx="1531749" cy="22976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C62835-EDE5-FA4A-87AF-E6E16109EDD9}"/>
              </a:ext>
            </a:extLst>
          </p:cNvPr>
          <p:cNvSpPr txBox="1"/>
          <p:nvPr/>
        </p:nvSpPr>
        <p:spPr>
          <a:xfrm>
            <a:off x="604362" y="2756138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Edsger</a:t>
            </a:r>
            <a:r>
              <a:rPr lang="en-US" dirty="0"/>
              <a:t> Dijkstra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A53E5-7E1D-1749-B0C8-1EE7EE14047A}"/>
              </a:ext>
            </a:extLst>
          </p:cNvPr>
          <p:cNvSpPr txBox="1"/>
          <p:nvPr/>
        </p:nvSpPr>
        <p:spPr>
          <a:xfrm>
            <a:off x="532695" y="5810464"/>
            <a:ext cx="204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C.A.R. “Tony” Hoare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178ABF-2415-4945-80C0-F08ED54C5092}"/>
              </a:ext>
            </a:extLst>
          </p:cNvPr>
          <p:cNvSpPr txBox="1"/>
          <p:nvPr/>
        </p:nvSpPr>
        <p:spPr>
          <a:xfrm>
            <a:off x="3935896" y="5647748"/>
            <a:ext cx="348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“Dining Philosophers” Problem</a:t>
            </a:r>
          </a:p>
        </p:txBody>
      </p:sp>
    </p:spTree>
    <p:extLst>
      <p:ext uri="{BB962C8B-B14F-4D97-AF65-F5344CB8AC3E}">
        <p14:creationId xmlns:p14="http://schemas.microsoft.com/office/powerpoint/2010/main" val="1505226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Abstraction: </a:t>
            </a:r>
            <a:r>
              <a:rPr lang="en-US" dirty="0"/>
              <a:t>Thread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1389341"/>
            <a:ext cx="9144000" cy="452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buSzPct val="100000"/>
            </a:pPr>
            <a:r>
              <a:rPr lang="en-GB" sz="3200" b="1" dirty="0">
                <a:latin typeface="+mn-lt"/>
              </a:rPr>
              <a:t>A thread is a processor abstraction:</a:t>
            </a:r>
          </a:p>
          <a:p>
            <a:pPr algn="ctr">
              <a:buSzPct val="100000"/>
            </a:pPr>
            <a:r>
              <a:rPr lang="en-GB" sz="3200" dirty="0">
                <a:latin typeface="+mn-lt"/>
              </a:rPr>
              <a:t>illusion of having 1 processor per execution context 	</a:t>
            </a:r>
          </a:p>
          <a:p>
            <a:pPr algn="ctr">
              <a:buSzPct val="100000"/>
            </a:pPr>
            <a:endParaRPr lang="en-GB" sz="3200" dirty="0">
              <a:latin typeface="+mn-lt"/>
            </a:endParaRPr>
          </a:p>
          <a:p>
            <a:pPr algn="ctr">
              <a:buSzPct val="100000"/>
            </a:pPr>
            <a:endParaRPr lang="en-GB" sz="3200" dirty="0">
              <a:latin typeface="+mn-lt"/>
            </a:endParaRPr>
          </a:p>
          <a:p>
            <a:pPr algn="ctr">
              <a:buSzPct val="100000"/>
            </a:pPr>
            <a:endParaRPr lang="en-GB" sz="3200" dirty="0">
              <a:latin typeface="+mn-lt"/>
            </a:endParaRPr>
          </a:p>
          <a:p>
            <a:pPr algn="ctr">
              <a:buSzPct val="100000"/>
            </a:pPr>
            <a:endParaRPr lang="en-GB" sz="3200" dirty="0">
              <a:latin typeface="+mn-lt"/>
            </a:endParaRPr>
          </a:p>
          <a:p>
            <a:pPr algn="ctr">
              <a:buSzPct val="100000"/>
            </a:pPr>
            <a:endParaRPr lang="en-GB" sz="3200" dirty="0">
              <a:latin typeface="+mn-lt"/>
            </a:endParaRPr>
          </a:p>
          <a:p>
            <a:pPr algn="ctr">
              <a:buSzPct val="100000"/>
            </a:pPr>
            <a:r>
              <a:rPr lang="en-GB" sz="2800" dirty="0">
                <a:solidFill>
                  <a:prstClr val="black"/>
                </a:solidFill>
                <a:latin typeface="Calibri"/>
                <a:ea typeface="+mn-ea"/>
              </a:rPr>
              <a:t> Mechanism? Policy?</a:t>
            </a:r>
            <a:endParaRPr lang="en-GB" sz="3200" dirty="0">
              <a:latin typeface="+mn-lt"/>
            </a:endParaRPr>
          </a:p>
        </p:txBody>
      </p:sp>
      <p:sp>
        <p:nvSpPr>
          <p:cNvPr id="15" name="Line 3"/>
          <p:cNvSpPr>
            <a:spLocks noChangeShapeType="1"/>
          </p:cNvSpPr>
          <p:nvPr/>
        </p:nvSpPr>
        <p:spPr bwMode="auto">
          <a:xfrm>
            <a:off x="655638" y="3703638"/>
            <a:ext cx="4573587" cy="0"/>
          </a:xfrm>
          <a:prstGeom prst="line">
            <a:avLst/>
          </a:prstGeom>
          <a:noFill/>
          <a:ln w="255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4"/>
          <p:cNvSpPr>
            <a:spLocks noChangeShapeType="1"/>
          </p:cNvSpPr>
          <p:nvPr/>
        </p:nvSpPr>
        <p:spPr bwMode="auto">
          <a:xfrm>
            <a:off x="652463" y="4449763"/>
            <a:ext cx="4573587" cy="0"/>
          </a:xfrm>
          <a:prstGeom prst="line">
            <a:avLst/>
          </a:prstGeom>
          <a:noFill/>
          <a:ln w="255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70562" y="4575175"/>
            <a:ext cx="4038893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>
                <a:latin typeface="Arial" charset="0"/>
              </a:rPr>
              <a:t>hardware:	       </a:t>
            </a:r>
            <a:r>
              <a:rPr lang="en-GB" i="1">
                <a:latin typeface="Arial" charset="0"/>
              </a:rPr>
              <a:t>processor</a:t>
            </a: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624524" y="3802063"/>
            <a:ext cx="3629676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>
                <a:latin typeface="Arial" charset="0"/>
              </a:rPr>
              <a:t>operating system: </a:t>
            </a:r>
            <a:r>
              <a:rPr lang="en-GB" i="1">
                <a:latin typeface="Arial" charset="0"/>
              </a:rPr>
              <a:t>thread</a:t>
            </a: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618174" y="3148013"/>
            <a:ext cx="5168409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 dirty="0">
                <a:latin typeface="Arial" charset="0"/>
              </a:rPr>
              <a:t>application:	        </a:t>
            </a:r>
            <a:r>
              <a:rPr lang="en-GB" i="1" dirty="0">
                <a:latin typeface="Arial" charset="0"/>
              </a:rPr>
              <a:t>execution context</a:t>
            </a: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5608638" y="3432175"/>
            <a:ext cx="2628467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>
                <a:latin typeface="Arial" charset="0"/>
              </a:rPr>
              <a:t>create, kill, synch.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5661025" y="4203700"/>
            <a:ext cx="2115406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>
                <a:latin typeface="Arial" charset="0"/>
              </a:rPr>
              <a:t>context switch</a:t>
            </a:r>
          </a:p>
        </p:txBody>
      </p:sp>
    </p:spTree>
    <p:extLst>
      <p:ext uri="{BB962C8B-B14F-4D97-AF65-F5344CB8AC3E}">
        <p14:creationId xmlns:p14="http://schemas.microsoft.com/office/powerpoint/2010/main" val="273461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1492" y="137293"/>
            <a:ext cx="8229600" cy="63667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/>
              <a:t>int</a:t>
            </a:r>
            <a:r>
              <a:rPr lang="zh-CN" altLang="en-US" sz="2400" dirty="0"/>
              <a:t> </a:t>
            </a:r>
            <a:r>
              <a:rPr lang="en-US" sz="2400" dirty="0"/>
              <a:t>main(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argc</a:t>
            </a:r>
            <a:r>
              <a:rPr lang="en-US" sz="2400" dirty="0"/>
              <a:t>, char*</a:t>
            </a:r>
            <a:r>
              <a:rPr lang="en-US" sz="2400" dirty="0" err="1"/>
              <a:t>argv</a:t>
            </a:r>
            <a:r>
              <a:rPr lang="en-US" sz="2400" dirty="0"/>
              <a:t>[])</a:t>
            </a:r>
            <a:r>
              <a:rPr lang="zh-CN" altLang="en-US" sz="2400" dirty="0"/>
              <a:t> </a:t>
            </a:r>
            <a:r>
              <a:rPr lang="en-US" sz="2400" dirty="0"/>
              <a:t>{</a:t>
            </a:r>
          </a:p>
          <a:p>
            <a:pPr marL="0" indent="0">
              <a:buNone/>
            </a:pPr>
            <a:r>
              <a:rPr lang="en-US" sz="2400" dirty="0"/>
              <a:t>	if (</a:t>
            </a:r>
            <a:r>
              <a:rPr lang="en-US" sz="2400" dirty="0" err="1"/>
              <a:t>argc</a:t>
            </a:r>
            <a:r>
              <a:rPr lang="en-US" sz="2400" dirty="0"/>
              <a:t> != 2) {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dirty="0" err="1"/>
              <a:t>fprintf</a:t>
            </a:r>
            <a:r>
              <a:rPr lang="en-US" sz="2400" dirty="0"/>
              <a:t>(</a:t>
            </a:r>
            <a:r>
              <a:rPr lang="en-US" sz="2400" dirty="0" err="1"/>
              <a:t>stderr</a:t>
            </a:r>
            <a:r>
              <a:rPr lang="en-US" sz="2400" dirty="0"/>
              <a:t>, "usage: threads &lt;value&gt;\n");</a:t>
            </a:r>
          </a:p>
          <a:p>
            <a:pPr marL="0" indent="0">
              <a:buNone/>
            </a:pPr>
            <a:r>
              <a:rPr lang="en-US" sz="2400" dirty="0"/>
              <a:t>		exit(1);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r>
              <a:rPr lang="en-US" sz="2400" dirty="0"/>
              <a:t>	loops = </a:t>
            </a:r>
            <a:r>
              <a:rPr lang="en-US" sz="2400" dirty="0" err="1"/>
              <a:t>atoi</a:t>
            </a:r>
            <a:r>
              <a:rPr lang="en-US" sz="2400" dirty="0"/>
              <a:t>(</a:t>
            </a:r>
            <a:r>
              <a:rPr lang="en-US" sz="2400" dirty="0" err="1"/>
              <a:t>argv</a:t>
            </a:r>
            <a:r>
              <a:rPr lang="en-US" sz="2400" dirty="0"/>
              <a:t>[1]);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pthread_t</a:t>
            </a:r>
            <a:r>
              <a:rPr lang="en-US" sz="2400" dirty="0"/>
              <a:t> p1, p2;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("Initial value : %d\n", counter);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Pthread_create</a:t>
            </a:r>
            <a:r>
              <a:rPr lang="en-US" sz="2400" dirty="0"/>
              <a:t>(&amp;p1, NULL, worker, NULL);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Pthread_create</a:t>
            </a:r>
            <a:r>
              <a:rPr lang="en-US" sz="2400" dirty="0"/>
              <a:t>(&amp;p2, NULL, worker, NULL);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Pthread_join</a:t>
            </a:r>
            <a:r>
              <a:rPr lang="en-US" sz="2400" dirty="0"/>
              <a:t>(p1, NULL);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Pthread_join</a:t>
            </a:r>
            <a:r>
              <a:rPr lang="en-US" sz="2400" dirty="0"/>
              <a:t>(p2, NULL);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printf</a:t>
            </a:r>
            <a:r>
              <a:rPr lang="en-US" sz="2400" dirty="0"/>
              <a:t>("Final value : %d\n", counter);</a:t>
            </a:r>
          </a:p>
          <a:p>
            <a:pPr marL="0" indent="0">
              <a:buNone/>
            </a:pPr>
            <a:r>
              <a:rPr lang="en-US" sz="2400" dirty="0"/>
              <a:t>	return 0;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12554" y="1475854"/>
            <a:ext cx="4286652" cy="2677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volatile</a:t>
            </a:r>
            <a:r>
              <a:rPr lang="zh-CN" altLang="en-US" sz="2400" dirty="0"/>
              <a:t> </a:t>
            </a:r>
            <a:r>
              <a:rPr lang="en-US" altLang="zh-CN" sz="2400" dirty="0" err="1"/>
              <a:t>int</a:t>
            </a:r>
            <a:r>
              <a:rPr lang="zh-CN" altLang="en-US" sz="2400" dirty="0"/>
              <a:t> </a:t>
            </a:r>
            <a:r>
              <a:rPr lang="en-US" altLang="zh-CN" sz="2400" dirty="0"/>
              <a:t>counter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dirty="0"/>
              <a:t>0;</a:t>
            </a:r>
          </a:p>
          <a:p>
            <a:pPr marL="0" indent="0">
              <a:buNone/>
            </a:pPr>
            <a:r>
              <a:rPr lang="en-US" sz="2400" dirty="0" err="1"/>
              <a:t>int</a:t>
            </a:r>
            <a:r>
              <a:rPr lang="zh-CN" altLang="en-US" sz="2400" dirty="0"/>
              <a:t> </a:t>
            </a:r>
            <a:r>
              <a:rPr lang="en-US" altLang="zh-CN" sz="2400" dirty="0"/>
              <a:t>loops;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void</a:t>
            </a:r>
            <a:r>
              <a:rPr lang="zh-CN" altLang="en-US" sz="2400" dirty="0"/>
              <a:t> </a:t>
            </a:r>
            <a:r>
              <a:rPr lang="en-US" sz="2400" dirty="0"/>
              <a:t>*worker(void</a:t>
            </a:r>
            <a:r>
              <a:rPr lang="zh-CN" altLang="en-US" sz="2400" dirty="0"/>
              <a:t> </a:t>
            </a:r>
            <a:r>
              <a:rPr lang="en-US" sz="2400" dirty="0"/>
              <a:t>*</a:t>
            </a:r>
            <a:r>
              <a:rPr lang="en-US" sz="2400" dirty="0" err="1"/>
              <a:t>arg</a:t>
            </a:r>
            <a:r>
              <a:rPr lang="en-US" sz="2400" dirty="0"/>
              <a:t>) {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int</a:t>
            </a:r>
            <a:r>
              <a:rPr lang="en-US" sz="2400" dirty="0"/>
              <a:t> I;</a:t>
            </a:r>
          </a:p>
          <a:p>
            <a:pPr marL="0" indent="0">
              <a:buNone/>
            </a:pPr>
            <a:r>
              <a:rPr lang="en-US" sz="2400" dirty="0"/>
              <a:t>	for (</a:t>
            </a:r>
            <a:r>
              <a:rPr lang="en-US" sz="2400" dirty="0" err="1"/>
              <a:t>i</a:t>
            </a:r>
            <a:r>
              <a:rPr lang="en-US" sz="2400" dirty="0"/>
              <a:t> = 0; </a:t>
            </a:r>
            <a:r>
              <a:rPr lang="en-US" sz="2400" dirty="0" err="1"/>
              <a:t>i</a:t>
            </a:r>
            <a:r>
              <a:rPr lang="en-US" sz="2400" dirty="0"/>
              <a:t> &lt; loops; </a:t>
            </a:r>
            <a:r>
              <a:rPr lang="en-US" sz="2400" dirty="0" err="1"/>
              <a:t>i</a:t>
            </a:r>
            <a:r>
              <a:rPr lang="en-US" sz="2400" dirty="0"/>
              <a:t>++) {</a:t>
            </a:r>
          </a:p>
          <a:p>
            <a:pPr marL="0" indent="0">
              <a:buNone/>
            </a:pPr>
            <a:r>
              <a:rPr lang="en-US" sz="2400" dirty="0"/>
              <a:t>		counter++;</a:t>
            </a:r>
          </a:p>
          <a:p>
            <a:pPr marL="0" indent="0">
              <a:buNone/>
            </a:pPr>
            <a:r>
              <a:rPr lang="en-US" sz="2400" dirty="0"/>
              <a:t>	}</a:t>
            </a:r>
          </a:p>
          <a:p>
            <a:pPr marL="0" indent="0">
              <a:buNone/>
            </a:pPr>
            <a:r>
              <a:rPr lang="en-US" sz="2400" dirty="0"/>
              <a:t>	return NULL;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534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37264-C690-4A4D-96FB-9AAAEE44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244600"/>
            <a:ext cx="5080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4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Hardware: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drives</a:t>
            </a:r>
          </a:p>
          <a:p>
            <a:r>
              <a:rPr lang="en-US" altLang="zh-CN" dirty="0"/>
              <a:t>Software:</a:t>
            </a:r>
            <a:r>
              <a:rPr lang="zh-CN" altLang="en-US" dirty="0"/>
              <a:t> </a:t>
            </a:r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Tedious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deal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hardware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</a:p>
          <a:p>
            <a:pPr lvl="1"/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2219580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Abstraction: file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1389341"/>
            <a:ext cx="8360387" cy="445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buSzPct val="100000"/>
            </a:pPr>
            <a:r>
              <a:rPr lang="en-GB" sz="3200" b="1" dirty="0">
                <a:latin typeface="Arial" charset="0"/>
              </a:rPr>
              <a:t>A file is a storage abstraction:</a:t>
            </a:r>
          </a:p>
          <a:p>
            <a:pPr algn="ctr">
              <a:buSzPct val="100000"/>
            </a:pPr>
            <a:r>
              <a:rPr lang="en-GB" sz="3200" dirty="0">
                <a:latin typeface="Arial" charset="0"/>
              </a:rPr>
              <a:t>illusion of structured storage space</a:t>
            </a:r>
          </a:p>
          <a:p>
            <a:pPr algn="ctr">
              <a:buSzPct val="100000"/>
            </a:pPr>
            <a:endParaRPr lang="en-GB" sz="3200" dirty="0">
              <a:latin typeface="Arial" charset="0"/>
            </a:endParaRPr>
          </a:p>
          <a:p>
            <a:pPr algn="ctr">
              <a:buSzPct val="100000"/>
            </a:pPr>
            <a:endParaRPr lang="en-GB" sz="3200" dirty="0">
              <a:latin typeface="Arial" charset="0"/>
            </a:endParaRPr>
          </a:p>
          <a:p>
            <a:pPr algn="ctr">
              <a:buSzPct val="100000"/>
            </a:pPr>
            <a:endParaRPr lang="en-GB" sz="3200" dirty="0">
              <a:latin typeface="Arial" charset="0"/>
            </a:endParaRPr>
          </a:p>
          <a:p>
            <a:pPr algn="ctr">
              <a:buSzPct val="100000"/>
            </a:pPr>
            <a:endParaRPr lang="en-GB" sz="3200" dirty="0">
              <a:latin typeface="Arial" charset="0"/>
            </a:endParaRPr>
          </a:p>
          <a:p>
            <a:pPr algn="ctr">
              <a:buSzPct val="100000"/>
            </a:pPr>
            <a:endParaRPr lang="en-GB" sz="3200" dirty="0">
              <a:latin typeface="Arial" charset="0"/>
            </a:endParaRPr>
          </a:p>
          <a:p>
            <a:pPr algn="ctr">
              <a:buSzPct val="100000"/>
            </a:pPr>
            <a:endParaRPr lang="en-GB" sz="3200" dirty="0">
              <a:latin typeface="Arial" charset="0"/>
            </a:endParaRPr>
          </a:p>
          <a:p>
            <a:pPr algn="ctr">
              <a:buSzPct val="100000"/>
            </a:pPr>
            <a:r>
              <a:rPr lang="en-GB" sz="2800" dirty="0">
                <a:latin typeface="+mn-lt"/>
              </a:rPr>
              <a:t>Mechanism? Policy?</a:t>
            </a:r>
          </a:p>
        </p:txBody>
      </p:sp>
      <p:sp>
        <p:nvSpPr>
          <p:cNvPr id="12" name="Line 2"/>
          <p:cNvSpPr>
            <a:spLocks noChangeShapeType="1"/>
          </p:cNvSpPr>
          <p:nvPr/>
        </p:nvSpPr>
        <p:spPr bwMode="auto">
          <a:xfrm>
            <a:off x="825500" y="3703638"/>
            <a:ext cx="4573588" cy="0"/>
          </a:xfrm>
          <a:prstGeom prst="line">
            <a:avLst/>
          </a:prstGeom>
          <a:noFill/>
          <a:ln w="255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3"/>
          <p:cNvSpPr>
            <a:spLocks noChangeShapeType="1"/>
          </p:cNvSpPr>
          <p:nvPr/>
        </p:nvSpPr>
        <p:spPr bwMode="auto">
          <a:xfrm>
            <a:off x="822325" y="4449763"/>
            <a:ext cx="4573588" cy="0"/>
          </a:xfrm>
          <a:prstGeom prst="line">
            <a:avLst/>
          </a:prstGeom>
          <a:noFill/>
          <a:ln w="2556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840424" y="4575175"/>
            <a:ext cx="3202981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>
                <a:latin typeface="+mn-lt"/>
              </a:rPr>
              <a:t>hardware:	         </a:t>
            </a:r>
            <a:r>
              <a:rPr lang="en-GB" i="1">
                <a:latin typeface="+mn-lt"/>
              </a:rPr>
              <a:t>disk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794387" y="3802063"/>
            <a:ext cx="4584669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 dirty="0">
                <a:latin typeface="+mn-lt"/>
              </a:rPr>
              <a:t>operating system:  </a:t>
            </a:r>
            <a:r>
              <a:rPr lang="en-GB" i="1" dirty="0">
                <a:latin typeface="+mn-lt"/>
              </a:rPr>
              <a:t>files, directories</a:t>
            </a: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788037" y="3148013"/>
            <a:ext cx="4512384" cy="458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 dirty="0">
                <a:latin typeface="+mn-lt"/>
              </a:rPr>
              <a:t>application/user:     </a:t>
            </a:r>
            <a:r>
              <a:rPr lang="en-GB" i="1" dirty="0">
                <a:latin typeface="+mn-lt"/>
              </a:rPr>
              <a:t>copy file1 file2 </a:t>
            </a: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5713413" y="3219450"/>
            <a:ext cx="3048000" cy="82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 dirty="0">
                <a:latin typeface="+mn-lt"/>
              </a:rPr>
              <a:t>naming, protection,</a:t>
            </a:r>
          </a:p>
          <a:p>
            <a:pPr>
              <a:buSzPct val="100000"/>
            </a:pPr>
            <a:r>
              <a:rPr lang="en-GB" dirty="0">
                <a:latin typeface="+mn-lt"/>
              </a:rPr>
              <a:t>operations on files</a:t>
            </a:r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5651500" y="4181475"/>
            <a:ext cx="2555580" cy="82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360" tIns="44280" rIns="90360" bIns="4428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buSzPct val="100000"/>
            </a:pPr>
            <a:r>
              <a:rPr lang="en-GB">
                <a:latin typeface="+mn-lt"/>
              </a:rPr>
              <a:t> operations on disk </a:t>
            </a:r>
          </a:p>
          <a:p>
            <a:pPr>
              <a:buSzPct val="100000"/>
            </a:pPr>
            <a:r>
              <a:rPr lang="en-GB">
                <a:latin typeface="+mn-lt"/>
              </a:rPr>
              <a:t> blocks</a:t>
            </a:r>
          </a:p>
        </p:txBody>
      </p:sp>
    </p:spTree>
    <p:extLst>
      <p:ext uri="{BB962C8B-B14F-4D97-AF65-F5344CB8AC3E}">
        <p14:creationId xmlns:p14="http://schemas.microsoft.com/office/powerpoint/2010/main" val="22175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Zhengyi </a:t>
            </a:r>
            <a:r>
              <a:rPr lang="en-US" dirty="0" err="1"/>
              <a:t>Qiu</a:t>
            </a:r>
            <a:r>
              <a:rPr lang="en-US" dirty="0"/>
              <a:t> (zqiu2@ncsu.edu)</a:t>
            </a:r>
          </a:p>
          <a:p>
            <a:r>
              <a:rPr lang="en-US" dirty="0" err="1"/>
              <a:t>Shudi</a:t>
            </a:r>
            <a:r>
              <a:rPr lang="en-US" dirty="0"/>
              <a:t> Shao (ssha2@ncsu.edu)</a:t>
            </a:r>
          </a:p>
          <a:p>
            <a:r>
              <a:rPr lang="en-US" dirty="0"/>
              <a:t>Office Hours: EB2 1211F</a:t>
            </a:r>
          </a:p>
          <a:p>
            <a:pPr lvl="1"/>
            <a:r>
              <a:rPr lang="en-US" dirty="0"/>
              <a:t>Wednesday 4-5:30pm</a:t>
            </a:r>
          </a:p>
          <a:p>
            <a:pPr lvl="1"/>
            <a:r>
              <a:rPr lang="en-US" dirty="0"/>
              <a:t>Friday 3:30-5pm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7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0384"/>
            <a:ext cx="8229600" cy="57657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err="1"/>
              <a:t>int</a:t>
            </a:r>
            <a:r>
              <a:rPr lang="zh-CN" altLang="en-US" sz="2800" dirty="0"/>
              <a:t> </a:t>
            </a:r>
            <a:r>
              <a:rPr lang="en-US" sz="2800" dirty="0"/>
              <a:t>main(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argc</a:t>
            </a:r>
            <a:r>
              <a:rPr lang="en-US" sz="2800" dirty="0"/>
              <a:t>, char*</a:t>
            </a:r>
            <a:r>
              <a:rPr lang="en-US" sz="2800" dirty="0" err="1"/>
              <a:t>argv</a:t>
            </a:r>
            <a:r>
              <a:rPr lang="en-US" sz="2800" dirty="0"/>
              <a:t>[])</a:t>
            </a:r>
            <a:r>
              <a:rPr lang="zh-CN" altLang="en-US" sz="2800" dirty="0"/>
              <a:t> </a:t>
            </a:r>
            <a:r>
              <a:rPr lang="en-US" sz="2800" dirty="0"/>
              <a:t>{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fd</a:t>
            </a:r>
            <a:r>
              <a:rPr lang="en-US" sz="2800" dirty="0"/>
              <a:t> = open("/</a:t>
            </a:r>
            <a:r>
              <a:rPr lang="en-US" sz="2800" dirty="0" err="1"/>
              <a:t>tmp</a:t>
            </a:r>
            <a:r>
              <a:rPr lang="en-US" sz="2800" dirty="0"/>
              <a:t>/file”,</a:t>
            </a:r>
          </a:p>
          <a:p>
            <a:pPr marL="0" indent="0">
              <a:buNone/>
            </a:pPr>
            <a:r>
              <a:rPr lang="en-US" sz="2800" dirty="0"/>
              <a:t>		O_WRONLY | O_CREAT | O_TRUNC, S_IRWXU);</a:t>
            </a:r>
          </a:p>
          <a:p>
            <a:pPr marL="0" indent="0">
              <a:buNone/>
            </a:pPr>
            <a:r>
              <a:rPr lang="en-US" sz="2800" dirty="0"/>
              <a:t>	assert(</a:t>
            </a:r>
            <a:r>
              <a:rPr lang="en-US" sz="2800" dirty="0" err="1"/>
              <a:t>fd</a:t>
            </a:r>
            <a:r>
              <a:rPr lang="en-US" sz="2800" dirty="0"/>
              <a:t> &gt; -1);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/>
              <a:t>int</a:t>
            </a:r>
            <a:r>
              <a:rPr lang="en-US" sz="2800" dirty="0"/>
              <a:t> </a:t>
            </a:r>
            <a:r>
              <a:rPr lang="en-US" sz="2800" dirty="0" err="1"/>
              <a:t>rc</a:t>
            </a:r>
            <a:r>
              <a:rPr lang="en-US" sz="2800" dirty="0"/>
              <a:t> = write(</a:t>
            </a:r>
            <a:r>
              <a:rPr lang="en-US" sz="2800" dirty="0" err="1"/>
              <a:t>fd</a:t>
            </a:r>
            <a:r>
              <a:rPr lang="en-US" sz="2800" dirty="0"/>
              <a:t>, "hello world\n", 13);</a:t>
            </a:r>
          </a:p>
          <a:p>
            <a:pPr marL="0" indent="0">
              <a:buNone/>
            </a:pPr>
            <a:r>
              <a:rPr lang="en-US" sz="2800" dirty="0"/>
              <a:t>	assert(</a:t>
            </a:r>
            <a:r>
              <a:rPr lang="en-US" sz="2800" dirty="0" err="1"/>
              <a:t>rc</a:t>
            </a:r>
            <a:r>
              <a:rPr lang="en-US" sz="2800" dirty="0"/>
              <a:t> == 13);</a:t>
            </a:r>
          </a:p>
          <a:p>
            <a:pPr marL="0" indent="0">
              <a:buNone/>
            </a:pPr>
            <a:r>
              <a:rPr lang="en-US" sz="2800" dirty="0"/>
              <a:t>	close(</a:t>
            </a:r>
            <a:r>
              <a:rPr lang="en-US" sz="2800" dirty="0" err="1"/>
              <a:t>fd</a:t>
            </a:r>
            <a:r>
              <a:rPr lang="en-US" sz="2800" dirty="0"/>
              <a:t>);</a:t>
            </a:r>
          </a:p>
          <a:p>
            <a:pPr marL="0" indent="0">
              <a:buNone/>
            </a:pPr>
            <a:r>
              <a:rPr lang="en-US" sz="2800" dirty="0"/>
              <a:t>	return 0;</a:t>
            </a:r>
          </a:p>
          <a:p>
            <a:pPr marL="0" indent="0">
              <a:buNone/>
            </a:pP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8261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Mechanism: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Naming, protection, operations on files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Different data structures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Policy: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When to write to disk?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How to order accesses?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Where to write on the disk?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3296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does: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3.</a:t>
            </a:r>
          </a:p>
          <a:p>
            <a:endParaRPr lang="en-US" dirty="0"/>
          </a:p>
          <a:p>
            <a:r>
              <a:rPr lang="en-US" dirty="0"/>
              <a:t>Providing</a:t>
            </a:r>
            <a:r>
              <a:rPr lang="zh-CN" altLang="en-US" dirty="0"/>
              <a:t> </a:t>
            </a:r>
            <a:r>
              <a:rPr lang="en-US" altLang="zh-CN" dirty="0"/>
              <a:t>abstractions</a:t>
            </a:r>
          </a:p>
          <a:p>
            <a:r>
              <a:rPr lang="en-US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</a:p>
          <a:p>
            <a:r>
              <a:rPr lang="en-US" dirty="0"/>
              <a:t>Protection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isolation</a:t>
            </a:r>
            <a:endParaRPr lang="en-US" dirty="0"/>
          </a:p>
          <a:p>
            <a:r>
              <a:rPr lang="en-US" dirty="0"/>
              <a:t>Reliability</a:t>
            </a:r>
          </a:p>
          <a:p>
            <a:r>
              <a:rPr lang="en-US" dirty="0"/>
              <a:t>Energy</a:t>
            </a:r>
            <a:r>
              <a:rPr lang="zh-CN" altLang="en-US" dirty="0"/>
              <a:t>-</a:t>
            </a:r>
            <a:r>
              <a:rPr lang="en-US" altLang="zh-CN" dirty="0"/>
              <a:t>efficient</a:t>
            </a:r>
          </a:p>
          <a:p>
            <a:r>
              <a:rPr lang="en-US" altLang="zh-CN" dirty="0"/>
              <a:t>Security</a:t>
            </a:r>
          </a:p>
          <a:p>
            <a:r>
              <a:rPr lang="en-US" altLang="zh-CN" dirty="0"/>
              <a:t>Mobility</a:t>
            </a:r>
          </a:p>
          <a:p>
            <a:r>
              <a:rPr lang="en-US" altLang="zh-CN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1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5898-DE8A-554F-A463-5B0B7F33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Course Topics Revisited –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9A50B-4E6F-EB48-8688-433F8E9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Virtualization</a:t>
            </a:r>
          </a:p>
          <a:p>
            <a:pPr lvl="1"/>
            <a:r>
              <a:rPr lang="en-US" dirty="0"/>
              <a:t>CPU: </a:t>
            </a:r>
            <a:r>
              <a:rPr lang="en-US" b="1" dirty="0"/>
              <a:t>process</a:t>
            </a:r>
            <a:r>
              <a:rPr lang="en-US" dirty="0"/>
              <a:t>, “time-sharing”</a:t>
            </a:r>
          </a:p>
          <a:p>
            <a:pPr lvl="1"/>
            <a:r>
              <a:rPr lang="en-US" dirty="0"/>
              <a:t>Memory: </a:t>
            </a:r>
            <a:r>
              <a:rPr lang="en-US" b="1" dirty="0"/>
              <a:t>virtual memory</a:t>
            </a:r>
            <a:r>
              <a:rPr lang="en-US" dirty="0"/>
              <a:t>, “space-sharing”</a:t>
            </a:r>
          </a:p>
          <a:p>
            <a:r>
              <a:rPr lang="en-US" dirty="0"/>
              <a:t>Concurrency</a:t>
            </a:r>
          </a:p>
          <a:p>
            <a:pPr lvl="1"/>
            <a:r>
              <a:rPr lang="en-US" dirty="0"/>
              <a:t>CPU: </a:t>
            </a:r>
            <a:r>
              <a:rPr lang="en-US" b="1" dirty="0"/>
              <a:t>thread</a:t>
            </a:r>
            <a:r>
              <a:rPr lang="en-US" dirty="0"/>
              <a:t>(s)</a:t>
            </a:r>
          </a:p>
          <a:p>
            <a:pPr lvl="1"/>
            <a:r>
              <a:rPr lang="en-US" dirty="0"/>
              <a:t>Memory: </a:t>
            </a:r>
            <a:r>
              <a:rPr lang="en-US" b="1" dirty="0"/>
              <a:t>locks, semaphores, condition variables</a:t>
            </a:r>
          </a:p>
          <a:p>
            <a:pPr lvl="1"/>
            <a:r>
              <a:rPr lang="en-US" dirty="0"/>
              <a:t>Network: </a:t>
            </a:r>
            <a:r>
              <a:rPr lang="en-US" b="1" dirty="0"/>
              <a:t>sockets</a:t>
            </a:r>
            <a:r>
              <a:rPr lang="en-US" dirty="0"/>
              <a:t>, go </a:t>
            </a:r>
            <a:r>
              <a:rPr lang="en-US" b="1" dirty="0"/>
              <a:t>channels</a:t>
            </a:r>
          </a:p>
          <a:p>
            <a:r>
              <a:rPr lang="en-US" dirty="0"/>
              <a:t>Persistence</a:t>
            </a:r>
          </a:p>
          <a:p>
            <a:pPr lvl="1"/>
            <a:r>
              <a:rPr lang="en-US" dirty="0"/>
              <a:t>Long-Term Memory: </a:t>
            </a:r>
            <a:r>
              <a:rPr lang="en-US" b="1" dirty="0"/>
              <a:t>file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42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CBC6-375A-E04C-9DD5-7185D0B8D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CSC 501: Why Bother?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8AFB2-49AA-BB46-97A4-FEF2EBC0F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resource management</a:t>
            </a:r>
          </a:p>
          <a:p>
            <a:r>
              <a:rPr lang="en-US" dirty="0"/>
              <a:t>Learn good design</a:t>
            </a:r>
          </a:p>
          <a:p>
            <a:r>
              <a:rPr lang="en-US" dirty="0"/>
              <a:t>Learn systems</a:t>
            </a:r>
          </a:p>
          <a:p>
            <a:r>
              <a:rPr lang="en-US" dirty="0"/>
              <a:t>Learn how to troubleshoot</a:t>
            </a:r>
          </a:p>
        </p:txBody>
      </p:sp>
    </p:spTree>
    <p:extLst>
      <p:ext uri="{BB962C8B-B14F-4D97-AF65-F5344CB8AC3E}">
        <p14:creationId xmlns:p14="http://schemas.microsoft.com/office/powerpoint/2010/main" val="1056075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A0F65A-A681-9F4D-B19C-09D56477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you have  good abstractions…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3B51F74-26A6-F040-A602-53183749FF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449671"/>
            <a:ext cx="4038600" cy="282702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CFE5C3-7558-054C-9100-0546C4E8DE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79924" y="2449671"/>
            <a:ext cx="4375152" cy="282702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14F3D1-3395-D144-8AF3-E700406405FC}"/>
              </a:ext>
            </a:extLst>
          </p:cNvPr>
          <p:cNvSpPr txBox="1"/>
          <p:nvPr/>
        </p:nvSpPr>
        <p:spPr>
          <a:xfrm>
            <a:off x="2437633" y="5662393"/>
            <a:ext cx="426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“Growth of the Linux Code Base”</a:t>
            </a:r>
          </a:p>
          <a:p>
            <a:r>
              <a:rPr lang="en-US" dirty="0"/>
              <a:t>     - http://</a:t>
            </a:r>
            <a:r>
              <a:rPr lang="en-US" dirty="0" err="1"/>
              <a:t>pages.cs.wisc.edu</a:t>
            </a:r>
            <a:r>
              <a:rPr lang="en-US" dirty="0"/>
              <a:t>/~</a:t>
            </a:r>
            <a:r>
              <a:rPr lang="en-US" dirty="0" err="1"/>
              <a:t>remzi</a:t>
            </a:r>
            <a:r>
              <a:rPr lang="en-US" dirty="0"/>
              <a:t>/Linux/</a:t>
            </a:r>
          </a:p>
        </p:txBody>
      </p:sp>
    </p:spTree>
    <p:extLst>
      <p:ext uri="{BB962C8B-B14F-4D97-AF65-F5344CB8AC3E}">
        <p14:creationId xmlns:p14="http://schemas.microsoft.com/office/powerpoint/2010/main" val="2298232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OSTEP chapters on Virtualization, pp 21-63</a:t>
            </a:r>
          </a:p>
          <a:p>
            <a:pPr lvl="1"/>
            <a:r>
              <a:rPr lang="en-US" dirty="0"/>
              <a:t>Dialogue,  Processes, Process API, Direct Execution</a:t>
            </a:r>
          </a:p>
          <a:p>
            <a:r>
              <a:rPr lang="en-US" dirty="0"/>
              <a:t>Read "On building systems that will fail” – </a:t>
            </a:r>
            <a:r>
              <a:rPr lang="en-US" dirty="0" err="1"/>
              <a:t>Corbato’s</a:t>
            </a:r>
            <a:r>
              <a:rPr lang="en-US" dirty="0"/>
              <a:t> Turing Award speech</a:t>
            </a:r>
          </a:p>
          <a:p>
            <a:pPr lvl="1"/>
            <a:r>
              <a:rPr lang="en-US" sz="2600" dirty="0"/>
              <a:t>http://larch-www.lcs.mit.edu:8001/~</a:t>
            </a:r>
            <a:r>
              <a:rPr lang="en-US" sz="2600" dirty="0" err="1"/>
              <a:t>corbato</a:t>
            </a:r>
            <a:r>
              <a:rPr lang="en-US" sz="2600" dirty="0"/>
              <a:t>/turing91/</a:t>
            </a:r>
          </a:p>
          <a:p>
            <a:r>
              <a:rPr lang="en-US" dirty="0"/>
              <a:t>First assignment is posted</a:t>
            </a:r>
          </a:p>
          <a:p>
            <a:pPr lvl="1"/>
            <a:r>
              <a:rPr lang="en-US" sz="2600" dirty="0"/>
              <a:t>https://</a:t>
            </a:r>
            <a:r>
              <a:rPr lang="en-US" sz="2600" dirty="0" err="1"/>
              <a:t>people.engr.ncsu.edu</a:t>
            </a:r>
            <a:r>
              <a:rPr lang="en-US" sz="2600" dirty="0"/>
              <a:t>/gjin2/Classes/501/Fall2019/assignments/PA0/pa0.html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Choose your due date</a:t>
            </a:r>
            <a:r>
              <a:rPr lang="en-US" dirty="0"/>
              <a:t>: 9/6, 5pm, or 9/7 4am (</a:t>
            </a:r>
            <a:r>
              <a:rPr lang="en-US" dirty="0" err="1"/>
              <a:t>Jin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4493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to NCSU?</a:t>
            </a:r>
          </a:p>
          <a:p>
            <a:endParaRPr lang="en-US" dirty="0"/>
          </a:p>
          <a:p>
            <a:r>
              <a:rPr lang="en-US" dirty="0"/>
              <a:t>First OS course?</a:t>
            </a:r>
          </a:p>
          <a:p>
            <a:endParaRPr lang="en-US" dirty="0"/>
          </a:p>
          <a:p>
            <a:r>
              <a:rPr lang="en-US" dirty="0"/>
              <a:t>Experience in C programming? ARM? x86?</a:t>
            </a:r>
          </a:p>
          <a:p>
            <a:endParaRPr lang="en-US" dirty="0"/>
          </a:p>
          <a:p>
            <a:r>
              <a:rPr lang="en-US" dirty="0"/>
              <a:t>Read OS papers before?</a:t>
            </a:r>
          </a:p>
        </p:txBody>
      </p:sp>
    </p:spTree>
    <p:extLst>
      <p:ext uri="{BB962C8B-B14F-4D97-AF65-F5344CB8AC3E}">
        <p14:creationId xmlns:p14="http://schemas.microsoft.com/office/powerpoint/2010/main" val="216661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6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Goals</a:t>
            </a:r>
            <a:r>
              <a:rPr lang="en-GB" sz="2400" dirty="0"/>
              <a:t>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OS internals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Distributed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en-GB" dirty="0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Current trends in OS research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Structure: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Each major area: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Review basic material</a:t>
            </a:r>
          </a:p>
          <a:p>
            <a:pPr lvl="2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Read and review</a:t>
            </a:r>
            <a:r>
              <a:rPr lang="zh-CN" altLang="en-US" dirty="0"/>
              <a:t> </a:t>
            </a:r>
            <a:r>
              <a:rPr lang="en-GB" dirty="0"/>
              <a:t>papers to understand advanced issues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projects</a:t>
            </a:r>
          </a:p>
          <a:p>
            <a: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800" dirty="0"/>
              <a:t>https://</a:t>
            </a:r>
            <a:r>
              <a:rPr lang="en-GB" sz="2800" dirty="0" err="1"/>
              <a:t>github.com</a:t>
            </a:r>
            <a:r>
              <a:rPr lang="en-GB" sz="2800" dirty="0"/>
              <a:t>/</a:t>
            </a:r>
            <a:r>
              <a:rPr lang="en-GB" sz="2800" dirty="0" err="1"/>
              <a:t>pjmorris</a:t>
            </a:r>
            <a:r>
              <a:rPr lang="en-GB" sz="2800" dirty="0"/>
              <a:t>/CSC501/</a:t>
            </a:r>
            <a:r>
              <a:rPr lang="en-GB" sz="2800" dirty="0" err="1"/>
              <a:t>Schedule.md</a:t>
            </a:r>
            <a:endParaRPr lang="en-GB" sz="2800" dirty="0"/>
          </a:p>
          <a:p>
            <a:pPr marL="0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/>
          </a:p>
          <a:p>
            <a:pPr lvl="1">
              <a:buClrTx/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17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5898-DE8A-554F-A463-5B0B7F33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9A50B-4E6F-EB48-8688-433F8E9D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</a:t>
            </a:r>
          </a:p>
          <a:p>
            <a:r>
              <a:rPr lang="en-US" dirty="0"/>
              <a:t>Concurrency</a:t>
            </a:r>
          </a:p>
          <a:p>
            <a:r>
              <a:rPr lang="en-US" dirty="0"/>
              <a:t>Persistence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3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Textbook - Required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92302" r="-92302"/>
          <a:stretch>
            <a:fillRect/>
          </a:stretch>
        </p:blipFill>
        <p:spPr>
          <a:xfrm>
            <a:off x="3285067" y="1511995"/>
            <a:ext cx="8229600" cy="4525963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199" y="1600200"/>
            <a:ext cx="529335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Operating Systems: </a:t>
            </a:r>
            <a:r>
              <a:rPr lang="zh-CN" altLang="en-US" dirty="0"/>
              <a:t>      </a:t>
            </a:r>
            <a:r>
              <a:rPr lang="en-US" dirty="0"/>
              <a:t>Three Easy Pieces</a:t>
            </a:r>
          </a:p>
          <a:p>
            <a:r>
              <a:rPr lang="en-US" dirty="0" err="1"/>
              <a:t>Remzi</a:t>
            </a:r>
            <a:r>
              <a:rPr lang="en-US" dirty="0"/>
              <a:t> H. </a:t>
            </a:r>
            <a:r>
              <a:rPr lang="en-US" dirty="0" err="1"/>
              <a:t>Arpaci-Dusseau</a:t>
            </a:r>
            <a:r>
              <a:rPr lang="en-US" dirty="0"/>
              <a:t> Andrea C. </a:t>
            </a:r>
            <a:r>
              <a:rPr lang="en-US" dirty="0" err="1"/>
              <a:t>Arpaci-Dusseau</a:t>
            </a:r>
            <a:r>
              <a:rPr lang="en-US" dirty="0"/>
              <a:t> </a:t>
            </a:r>
          </a:p>
          <a:p>
            <a:r>
              <a:rPr lang="en-US" altLang="zh-CN" dirty="0">
                <a:hlinkClick r:id="rId4"/>
              </a:rPr>
              <a:t>http://pages.cs.wisc.edu/~remzi/OSTEP/</a:t>
            </a:r>
            <a:endParaRPr lang="en-US" altLang="zh-CN" dirty="0"/>
          </a:p>
          <a:p>
            <a:r>
              <a:rPr lang="en-US" altLang="zh-CN" b="1" dirty="0"/>
              <a:t>FREE</a:t>
            </a:r>
          </a:p>
        </p:txBody>
      </p:sp>
    </p:spTree>
    <p:extLst>
      <p:ext uri="{BB962C8B-B14F-4D97-AF65-F5344CB8AC3E}">
        <p14:creationId xmlns:p14="http://schemas.microsoft.com/office/powerpoint/2010/main" val="2702890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Papers</a:t>
            </a:r>
            <a:endParaRPr lang="en-US" altLang="zh-CN" dirty="0"/>
          </a:p>
          <a:p>
            <a:pPr lvl="1"/>
            <a:r>
              <a:rPr lang="en-US" dirty="0"/>
              <a:t>Listed on schedule, some required, some optional</a:t>
            </a:r>
          </a:p>
          <a:p>
            <a:pPr lvl="2"/>
            <a:r>
              <a:rPr lang="en-US" dirty="0"/>
              <a:t>References from the OSTEP book</a:t>
            </a:r>
          </a:p>
          <a:p>
            <a:pPr lvl="2"/>
            <a:r>
              <a:rPr lang="en-US" dirty="0"/>
              <a:t>Recent conferences</a:t>
            </a:r>
          </a:p>
          <a:p>
            <a:pPr lvl="2"/>
            <a:r>
              <a:rPr lang="en-US" dirty="0"/>
              <a:t>Papers of note</a:t>
            </a:r>
          </a:p>
          <a:p>
            <a:pPr lvl="1"/>
            <a:r>
              <a:rPr lang="en-US" altLang="zh-CN" dirty="0"/>
              <a:t>Write a two-paragraph review for each required paper</a:t>
            </a:r>
          </a:p>
          <a:p>
            <a:pPr lvl="1"/>
            <a:r>
              <a:rPr lang="en-US" dirty="0"/>
              <a:t>Also </a:t>
            </a:r>
            <a:r>
              <a:rPr lang="en-US" altLang="zh-CN" b="1" dirty="0"/>
              <a:t>FREE, </a:t>
            </a:r>
            <a:r>
              <a:rPr lang="en-US" altLang="zh-CN" dirty="0"/>
              <a:t>and/or available via </a:t>
            </a:r>
            <a:r>
              <a:rPr lang="en-US" altLang="zh-CN" dirty="0" err="1"/>
              <a:t>lib.ncsu.edu</a:t>
            </a:r>
            <a:endParaRPr lang="en-US" altLang="zh-CN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8554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err="1"/>
              <a:t>Xinu</a:t>
            </a:r>
            <a:r>
              <a:rPr lang="en-US" altLang="zh-CN" dirty="0"/>
              <a:t> OS</a:t>
            </a:r>
          </a:p>
          <a:p>
            <a:pPr lvl="1"/>
            <a:r>
              <a:rPr lang="en-US" dirty="0">
                <a:hlinkClick r:id="rId2"/>
              </a:rPr>
              <a:t>https://xinu.cs.purdue.edu/</a:t>
            </a:r>
            <a:endParaRPr lang="en-US" dirty="0"/>
          </a:p>
          <a:p>
            <a:pPr lvl="1"/>
            <a:r>
              <a:rPr lang="en-US" altLang="zh-CN" dirty="0"/>
              <a:t>VCL image for </a:t>
            </a:r>
            <a:r>
              <a:rPr lang="en-US" altLang="zh-CN" dirty="0" err="1"/>
              <a:t>Xinu</a:t>
            </a:r>
            <a:r>
              <a:rPr lang="en-US" altLang="zh-CN" dirty="0"/>
              <a:t> development</a:t>
            </a:r>
          </a:p>
          <a:p>
            <a:pPr lvl="1"/>
            <a:r>
              <a:rPr lang="en-US" dirty="0"/>
              <a:t>References from the OSTEP book</a:t>
            </a:r>
          </a:p>
          <a:p>
            <a:pPr lvl="1"/>
            <a:r>
              <a:rPr lang="en-US" dirty="0"/>
              <a:t>Recent conferences</a:t>
            </a:r>
          </a:p>
          <a:p>
            <a:pPr lvl="1"/>
            <a:r>
              <a:rPr lang="en-US" dirty="0"/>
              <a:t>Papers of note</a:t>
            </a:r>
          </a:p>
          <a:p>
            <a:pPr lvl="1"/>
            <a:r>
              <a:rPr lang="en-US" dirty="0"/>
              <a:t>Also </a:t>
            </a:r>
            <a:r>
              <a:rPr lang="en-US" altLang="zh-CN" b="1" dirty="0"/>
              <a:t>FREE</a:t>
            </a:r>
          </a:p>
          <a:p>
            <a:pPr lvl="1"/>
            <a:r>
              <a:rPr lang="en-US" dirty="0"/>
              <a:t>Book: </a:t>
            </a:r>
            <a:r>
              <a:rPr lang="en-US" altLang="zh-CN" dirty="0"/>
              <a:t>“Operating System Design: The </a:t>
            </a:r>
            <a:r>
              <a:rPr lang="en-US" altLang="zh-CN" dirty="0" err="1"/>
              <a:t>Xinu</a:t>
            </a:r>
            <a:r>
              <a:rPr lang="en-US" altLang="zh-CN" dirty="0"/>
              <a:t> Approach”, Douglas Comer</a:t>
            </a:r>
          </a:p>
          <a:p>
            <a:pPr lvl="2"/>
            <a:r>
              <a:rPr lang="en-US" dirty="0"/>
              <a:t>The book is not free, but consider getting your own copy.</a:t>
            </a:r>
          </a:p>
        </p:txBody>
      </p:sp>
    </p:spTree>
    <p:extLst>
      <p:ext uri="{BB962C8B-B14F-4D97-AF65-F5344CB8AC3E}">
        <p14:creationId xmlns:p14="http://schemas.microsoft.com/office/powerpoint/2010/main" val="90843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7270</TotalTime>
  <Words>1420</Words>
  <Application>Microsoft Macintosh PowerPoint</Application>
  <PresentationFormat>On-screen Show (4:3)</PresentationFormat>
  <Paragraphs>330</Paragraphs>
  <Slides>36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CSC 501 Operating Systems Principles</vt:lpstr>
      <vt:lpstr>Instructor: Patrick Morrison</vt:lpstr>
      <vt:lpstr>Teaching Assistants</vt:lpstr>
      <vt:lpstr>You?</vt:lpstr>
      <vt:lpstr>Course Overview</vt:lpstr>
      <vt:lpstr>Course Topics</vt:lpstr>
      <vt:lpstr>Textbook - Required</vt:lpstr>
      <vt:lpstr>Other materials</vt:lpstr>
      <vt:lpstr>Other materials</vt:lpstr>
      <vt:lpstr>Grade Components</vt:lpstr>
      <vt:lpstr>Grading Policy</vt:lpstr>
      <vt:lpstr>Today</vt:lpstr>
      <vt:lpstr>What happens when a program runs?</vt:lpstr>
      <vt:lpstr>What is an Operating System?</vt:lpstr>
      <vt:lpstr>PowerPoint Presentation</vt:lpstr>
      <vt:lpstr>The illusion of many many CPUs       ----CPU virtualization</vt:lpstr>
      <vt:lpstr>Abstraction: Processes</vt:lpstr>
      <vt:lpstr>PowerPoint Presentation</vt:lpstr>
      <vt:lpstr>OS as a resource manager</vt:lpstr>
      <vt:lpstr>PowerPoint Presentation</vt:lpstr>
      <vt:lpstr>The illusion of private address space        ----Memory virtualization</vt:lpstr>
      <vt:lpstr>Abstraction: Virtual memory</vt:lpstr>
      <vt:lpstr>OS as a resource manager</vt:lpstr>
      <vt:lpstr>PowerPoint Presentation</vt:lpstr>
      <vt:lpstr>Abstraction: Thread</vt:lpstr>
      <vt:lpstr>PowerPoint Presentation</vt:lpstr>
      <vt:lpstr>PowerPoint Presentation</vt:lpstr>
      <vt:lpstr>Persistence</vt:lpstr>
      <vt:lpstr>Abstraction: file</vt:lpstr>
      <vt:lpstr>PowerPoint Presentation</vt:lpstr>
      <vt:lpstr>OS as a resource manager</vt:lpstr>
      <vt:lpstr>Design goals</vt:lpstr>
      <vt:lpstr>Course Topics Revisited – Questions?</vt:lpstr>
      <vt:lpstr>CSC 501: Why Bother?</vt:lpstr>
      <vt:lpstr>When you have  good abstractions…</vt:lpstr>
      <vt:lpstr>For the next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501: Operating Systems</dc:title>
  <dc:creator>Guoliang Jin</dc:creator>
  <cp:lastModifiedBy>PATRICK MORRISON</cp:lastModifiedBy>
  <cp:revision>89</cp:revision>
  <dcterms:created xsi:type="dcterms:W3CDTF">2015-01-06T03:00:17Z</dcterms:created>
  <dcterms:modified xsi:type="dcterms:W3CDTF">2019-08-22T16:17:36Z</dcterms:modified>
</cp:coreProperties>
</file>